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1"/>
  </p:notesMasterIdLst>
  <p:sldIdLst>
    <p:sldId id="256" r:id="rId2"/>
    <p:sldId id="341" r:id="rId3"/>
    <p:sldId id="295" r:id="rId4"/>
    <p:sldId id="296" r:id="rId5"/>
    <p:sldId id="337" r:id="rId6"/>
    <p:sldId id="308" r:id="rId7"/>
    <p:sldId id="394" r:id="rId8"/>
    <p:sldId id="378" r:id="rId9"/>
    <p:sldId id="379" r:id="rId10"/>
    <p:sldId id="381" r:id="rId11"/>
    <p:sldId id="380" r:id="rId12"/>
    <p:sldId id="382" r:id="rId13"/>
    <p:sldId id="384" r:id="rId14"/>
    <p:sldId id="385" r:id="rId15"/>
    <p:sldId id="383" r:id="rId16"/>
    <p:sldId id="386" r:id="rId17"/>
    <p:sldId id="388" r:id="rId18"/>
    <p:sldId id="387" r:id="rId19"/>
    <p:sldId id="309" r:id="rId20"/>
    <p:sldId id="310" r:id="rId21"/>
    <p:sldId id="353" r:id="rId22"/>
    <p:sldId id="258" r:id="rId23"/>
    <p:sldId id="269" r:id="rId24"/>
    <p:sldId id="314" r:id="rId25"/>
    <p:sldId id="315" r:id="rId26"/>
    <p:sldId id="312" r:id="rId27"/>
    <p:sldId id="316" r:id="rId28"/>
    <p:sldId id="313" r:id="rId29"/>
    <p:sldId id="346" r:id="rId30"/>
    <p:sldId id="318" r:id="rId31"/>
    <p:sldId id="319" r:id="rId32"/>
    <p:sldId id="322" r:id="rId33"/>
    <p:sldId id="323" r:id="rId34"/>
    <p:sldId id="324" r:id="rId35"/>
    <p:sldId id="345" r:id="rId36"/>
    <p:sldId id="320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44" r:id="rId45"/>
    <p:sldId id="321" r:id="rId46"/>
    <p:sldId id="332" r:id="rId47"/>
    <p:sldId id="395" r:id="rId48"/>
    <p:sldId id="347" r:id="rId49"/>
    <p:sldId id="343" r:id="rId50"/>
    <p:sldId id="333" r:id="rId51"/>
    <p:sldId id="334" r:id="rId52"/>
    <p:sldId id="260" r:id="rId53"/>
    <p:sldId id="335" r:id="rId54"/>
    <p:sldId id="392" r:id="rId55"/>
    <p:sldId id="391" r:id="rId56"/>
    <p:sldId id="393" r:id="rId57"/>
    <p:sldId id="390" r:id="rId58"/>
    <p:sldId id="352" r:id="rId59"/>
    <p:sldId id="342" r:id="rId60"/>
    <p:sldId id="278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257" r:id="rId74"/>
    <p:sldId id="259" r:id="rId75"/>
    <p:sldId id="261" r:id="rId76"/>
    <p:sldId id="262" r:id="rId77"/>
    <p:sldId id="263" r:id="rId78"/>
    <p:sldId id="264" r:id="rId79"/>
    <p:sldId id="265" r:id="rId80"/>
    <p:sldId id="336" r:id="rId81"/>
    <p:sldId id="267" r:id="rId82"/>
    <p:sldId id="350" r:id="rId83"/>
    <p:sldId id="268" r:id="rId84"/>
    <p:sldId id="317" r:id="rId85"/>
    <p:sldId id="270" r:id="rId86"/>
    <p:sldId id="271" r:id="rId87"/>
    <p:sldId id="272" r:id="rId88"/>
    <p:sldId id="273" r:id="rId89"/>
    <p:sldId id="274" r:id="rId90"/>
    <p:sldId id="275" r:id="rId91"/>
    <p:sldId id="276" r:id="rId92"/>
    <p:sldId id="277" r:id="rId93"/>
    <p:sldId id="349" r:id="rId94"/>
    <p:sldId id="279" r:id="rId95"/>
    <p:sldId id="280" r:id="rId96"/>
    <p:sldId id="281" r:id="rId97"/>
    <p:sldId id="282" r:id="rId98"/>
    <p:sldId id="283" r:id="rId99"/>
    <p:sldId id="284" r:id="rId100"/>
    <p:sldId id="285" r:id="rId101"/>
    <p:sldId id="286" r:id="rId102"/>
    <p:sldId id="287" r:id="rId103"/>
    <p:sldId id="288" r:id="rId104"/>
    <p:sldId id="289" r:id="rId105"/>
    <p:sldId id="290" r:id="rId106"/>
    <p:sldId id="291" r:id="rId107"/>
    <p:sldId id="292" r:id="rId108"/>
    <p:sldId id="293" r:id="rId109"/>
    <p:sldId id="294" r:id="rId110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12"/>
    </p:embeddedFont>
    <p:embeddedFont>
      <p:font typeface="Arial Black" panose="020B0604020202020204" pitchFamily="34" charset="0"/>
      <p:bold r:id="rId113"/>
    </p:embeddedFon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Homemade Apple" panose="02000000000000000000" pitchFamily="2" charset="0"/>
      <p:regular r:id="rId118"/>
    </p:embeddedFont>
    <p:embeddedFont>
      <p:font typeface="Impact" panose="020B0806030902050204" pitchFamily="34" charset="0"/>
      <p:regular r:id="rId119"/>
    </p:embeddedFont>
    <p:embeddedFont>
      <p:font typeface="Montserrat" pitchFamily="2" charset="77"/>
      <p:regular r:id="rId120"/>
      <p:bold r:id="rId121"/>
      <p:italic r:id="rId122"/>
      <p:boldItalic r:id="rId123"/>
    </p:embeddedFont>
    <p:embeddedFont>
      <p:font typeface="Raleway" pitchFamily="2" charset="77"/>
      <p:regular r:id="rId124"/>
      <p:bold r:id="rId125"/>
      <p:italic r:id="rId126"/>
      <p:boldItalic r:id="rId127"/>
    </p:embeddedFont>
    <p:embeddedFont>
      <p:font typeface="Verdana" panose="020B0604030504040204" pitchFamily="34" charset="0"/>
      <p:regular r:id="rId128"/>
      <p:bold r:id="rId129"/>
      <p:italic r:id="rId130"/>
      <p:boldItalic r:id="rId131"/>
    </p:embeddedFont>
    <p:embeddedFont>
      <p:font typeface="Wide Latin" panose="020A0A07050505020404" pitchFamily="18" charset="77"/>
      <p:regular r:id="rId1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D8CBE5D2-C419-7646-8DE0-67C4D9E36017}">
          <p14:sldIdLst>
            <p14:sldId id="256"/>
            <p14:sldId id="341"/>
            <p14:sldId id="295"/>
            <p14:sldId id="296"/>
            <p14:sldId id="337"/>
            <p14:sldId id="308"/>
            <p14:sldId id="394"/>
            <p14:sldId id="378"/>
            <p14:sldId id="379"/>
            <p14:sldId id="381"/>
            <p14:sldId id="380"/>
            <p14:sldId id="382"/>
            <p14:sldId id="384"/>
            <p14:sldId id="385"/>
            <p14:sldId id="383"/>
            <p14:sldId id="386"/>
            <p14:sldId id="388"/>
            <p14:sldId id="387"/>
            <p14:sldId id="309"/>
            <p14:sldId id="310"/>
            <p14:sldId id="353"/>
          </p14:sldIdLst>
        </p14:section>
        <p14:section name="4 tales" id="{D4C3AF96-7F8A-7044-8CE5-374CAA5187EE}">
          <p14:sldIdLst>
            <p14:sldId id="258"/>
            <p14:sldId id="269"/>
            <p14:sldId id="314"/>
            <p14:sldId id="315"/>
            <p14:sldId id="312"/>
            <p14:sldId id="316"/>
            <p14:sldId id="313"/>
            <p14:sldId id="346"/>
            <p14:sldId id="318"/>
            <p14:sldId id="319"/>
            <p14:sldId id="322"/>
            <p14:sldId id="323"/>
            <p14:sldId id="324"/>
            <p14:sldId id="345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44"/>
            <p14:sldId id="321"/>
            <p14:sldId id="332"/>
            <p14:sldId id="395"/>
            <p14:sldId id="347"/>
            <p14:sldId id="343"/>
            <p14:sldId id="333"/>
            <p14:sldId id="334"/>
            <p14:sldId id="260"/>
            <p14:sldId id="335"/>
            <p14:sldId id="392"/>
            <p14:sldId id="391"/>
            <p14:sldId id="393"/>
            <p14:sldId id="390"/>
            <p14:sldId id="352"/>
            <p14:sldId id="342"/>
            <p14:sldId id="278"/>
          </p14:sldIdLst>
        </p14:section>
        <p14:section name="BitCoin" id="{08AE3DA1-344D-7D4E-A126-6E31A6093B8B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350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49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F90"/>
    <a:srgbClr val="F4E086"/>
    <a:srgbClr val="FFFFFF"/>
    <a:srgbClr val="BFC1D6"/>
    <a:srgbClr val="000000"/>
    <a:srgbClr val="989497"/>
    <a:srgbClr val="987D91"/>
    <a:srgbClr val="836C7D"/>
    <a:srgbClr val="B294AB"/>
    <a:srgbClr val="4D4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0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1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28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3.fntdata"/><Relationship Id="rId129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9.fntdata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131" Type="http://schemas.openxmlformats.org/officeDocument/2006/relationships/font" Target="fonts/font20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32" Type="http://schemas.openxmlformats.org/officeDocument/2006/relationships/font" Target="fonts/font2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06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1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37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35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7.7 billion people on earth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46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579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981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035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1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1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94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35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49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Sophia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13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762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thenewstack.io</a:t>
            </a:r>
            <a:r>
              <a:rPr lang="en-US" dirty="0"/>
              <a:t>/30-of-apache-log4j-security-holes-remain-unpatched/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01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20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303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4215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405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365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1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227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6247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54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7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95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901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325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15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99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725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0298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249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12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40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808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381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754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1F235-5840-125E-EDD1-B4A2BC6A53A9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53806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60C2F-7660-80B8-DC89-1CAF4CA9D6CF}"/>
              </a:ext>
            </a:extLst>
          </p:cNvPr>
          <p:cNvSpPr txBox="1"/>
          <p:nvPr userDrawn="1"/>
        </p:nvSpPr>
        <p:spPr>
          <a:xfrm>
            <a:off x="5605436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29237-16AA-F37A-9FBD-C45866F9B1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7395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35371-9731-B4FA-602A-E2DCFB9C93E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E5E5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5278-D3B4-1F5F-2E40-95836FDCF7B0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367C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1E93A-51CD-BBBE-7271-04B177B8F4BE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987D9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rgbClr val="98949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EB1BF-B480-A782-EC39-292829C17467}"/>
              </a:ext>
            </a:extLst>
          </p:cNvPr>
          <p:cNvSpPr txBox="1"/>
          <p:nvPr userDrawn="1"/>
        </p:nvSpPr>
        <p:spPr>
          <a:xfrm>
            <a:off x="156910" y="4442144"/>
            <a:ext cx="361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C8E7B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9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821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July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32,000,000</a:t>
            </a: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24CFF1-37F4-F072-759C-0F1548E4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3049014" y="781873"/>
            <a:ext cx="3156731" cy="92662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1F1EC14-021C-AB5C-CE8E-D942666C8E9C}"/>
              </a:ext>
            </a:extLst>
          </p:cNvPr>
          <p:cNvSpPr/>
          <p:nvPr/>
        </p:nvSpPr>
        <p:spPr>
          <a:xfrm>
            <a:off x="6699597" y="778144"/>
            <a:ext cx="202651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payments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Residential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Seeking Descriptions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Google Shape;90;p17">
            <a:extLst>
              <a:ext uri="{FF2B5EF4-FFF2-40B4-BE49-F238E27FC236}">
                <a16:creationId xmlns:a16="http://schemas.microsoft.com/office/drawing/2014/main" id="{440BD5CF-1D60-9D94-B23C-A9F63D527ABE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C35256-3BE3-7D68-A183-144890CEB65C}"/>
              </a:ext>
            </a:extLst>
          </p:cNvPr>
          <p:cNvSpPr/>
          <p:nvPr/>
        </p:nvSpPr>
        <p:spPr>
          <a:xfrm>
            <a:off x="260960" y="482379"/>
            <a:ext cx="51969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2.3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2.4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2.4.1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57,000,000</a:t>
            </a: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81011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Driver’s License</a:t>
            </a:r>
          </a:p>
          <a:p>
            <a:endParaRPr lang="en-US" dirty="0">
              <a:solidFill>
                <a:schemeClr val="bg1"/>
              </a:solidFill>
              <a:latin typeface="Raleway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Ubers </a:t>
            </a:r>
            <a:r>
              <a:rPr lang="en-US" dirty="0" err="1">
                <a:solidFill>
                  <a:schemeClr val="bg1"/>
                </a:solidFill>
                <a:latin typeface="Raleway" pitchFamily="2" charset="77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/AWS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903411-8C25-CB1B-A02C-22FBB7A65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59" b="15175"/>
          <a:stretch/>
        </p:blipFill>
        <p:spPr>
          <a:xfrm>
            <a:off x="3282192" y="729006"/>
            <a:ext cx="2437005" cy="957736"/>
          </a:xfrm>
          <a:prstGeom prst="rect">
            <a:avLst/>
          </a:prstGeom>
        </p:spPr>
      </p:pic>
      <p:sp>
        <p:nvSpPr>
          <p:cNvPr id="20" name="Google Shape;90;p17">
            <a:extLst>
              <a:ext uri="{FF2B5EF4-FFF2-40B4-BE49-F238E27FC236}">
                <a16:creationId xmlns:a16="http://schemas.microsoft.com/office/drawing/2014/main" id="{BAB2595D-376D-3BF1-27BF-8ADD78F5519A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C00CDB-2E83-1175-3FF4-0CB0F80481D8}"/>
              </a:ext>
            </a:extLst>
          </p:cNvPr>
          <p:cNvSpPr/>
          <p:nvPr/>
        </p:nvSpPr>
        <p:spPr>
          <a:xfrm>
            <a:off x="260960" y="482379"/>
            <a:ext cx="5469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2.6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2.6.1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2.6.2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148,000,000</a:t>
            </a: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54080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SSN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Drivers Licenses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0E93F73-1108-3D07-90EA-F8D8B737F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41" b="29610"/>
          <a:stretch/>
        </p:blipFill>
        <p:spPr>
          <a:xfrm>
            <a:off x="2944870" y="898580"/>
            <a:ext cx="3489796" cy="691839"/>
          </a:xfrm>
          <a:prstGeom prst="rect">
            <a:avLst/>
          </a:prstGeom>
        </p:spPr>
      </p:pic>
      <p:sp>
        <p:nvSpPr>
          <p:cNvPr id="23" name="Google Shape;90;p17">
            <a:extLst>
              <a:ext uri="{FF2B5EF4-FFF2-40B4-BE49-F238E27FC236}">
                <a16:creationId xmlns:a16="http://schemas.microsoft.com/office/drawing/2014/main" id="{14F569C7-8A26-E6F1-4BC3-2D2BCB3A4842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9E937B-EFCC-E47D-1FA1-B5BBB5E5F451}"/>
              </a:ext>
            </a:extLst>
          </p:cNvPr>
          <p:cNvSpPr/>
          <p:nvPr/>
        </p:nvSpPr>
        <p:spPr>
          <a:xfrm>
            <a:off x="260960" y="482379"/>
            <a:ext cx="64312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2.8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2.8.1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2.8.2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2.9.0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2.9.1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2.10.0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May December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435,000,000</a:t>
            </a: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1579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Birthdays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Airline loyalty programs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FF5359-8128-C1AE-FABB-275EE41E2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45" y="964763"/>
            <a:ext cx="1305356" cy="6526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200904-0D14-BAF8-2563-743C3071C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1177" y="811439"/>
            <a:ext cx="1655675" cy="9313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8DF1E5-67FB-4D74-A39E-E8800160D1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84" t="12245" r="19712" b="16576"/>
          <a:stretch/>
        </p:blipFill>
        <p:spPr>
          <a:xfrm>
            <a:off x="3968093" y="715506"/>
            <a:ext cx="942844" cy="1078886"/>
          </a:xfrm>
          <a:prstGeom prst="rect">
            <a:avLst/>
          </a:prstGeom>
        </p:spPr>
      </p:pic>
      <p:sp>
        <p:nvSpPr>
          <p:cNvPr id="29" name="Google Shape;90;p17">
            <a:extLst>
              <a:ext uri="{FF2B5EF4-FFF2-40B4-BE49-F238E27FC236}">
                <a16:creationId xmlns:a16="http://schemas.microsoft.com/office/drawing/2014/main" id="{FC9CC95C-0FAB-794E-6233-409F806571D4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105360-50C1-D22C-6A09-30CCAEBBDFAE}"/>
              </a:ext>
            </a:extLst>
          </p:cNvPr>
          <p:cNvSpPr/>
          <p:nvPr/>
        </p:nvSpPr>
        <p:spPr>
          <a:xfrm>
            <a:off x="260960" y="482379"/>
            <a:ext cx="609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2.11.0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2.11.1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6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April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533,000,000</a:t>
            </a: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730911" y="903306"/>
            <a:ext cx="1334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146 gigabytes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FBCECD-18F8-1FC2-D954-FB10789573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947" b="28321"/>
          <a:stretch/>
        </p:blipFill>
        <p:spPr>
          <a:xfrm>
            <a:off x="2805584" y="829597"/>
            <a:ext cx="3707592" cy="773644"/>
          </a:xfrm>
          <a:prstGeom prst="rect">
            <a:avLst/>
          </a:prstGeom>
        </p:spPr>
      </p:pic>
      <p:sp>
        <p:nvSpPr>
          <p:cNvPr id="30" name="Google Shape;90;p17">
            <a:extLst>
              <a:ext uri="{FF2B5EF4-FFF2-40B4-BE49-F238E27FC236}">
                <a16:creationId xmlns:a16="http://schemas.microsoft.com/office/drawing/2014/main" id="{122B826F-1A2A-BD48-8190-188F509C1E14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EA56E1-B1D3-52CE-85D4-56C4994983C9}"/>
              </a:ext>
            </a:extLst>
          </p:cNvPr>
          <p:cNvSpPr/>
          <p:nvPr/>
        </p:nvSpPr>
        <p:spPr>
          <a:xfrm>
            <a:off x="260960" y="482379"/>
            <a:ext cx="6254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2.11.2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2.12.0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2.12.1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2.13.0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March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10,880,000,000</a:t>
            </a: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249619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Full 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Sexual Orientation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Correspondence transcripts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Payment logs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Ip addresses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hashes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CF4C91-CFAC-A4E8-3CEB-B1C04CAA3F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5519" b="28729"/>
          <a:stretch/>
        </p:blipFill>
        <p:spPr>
          <a:xfrm>
            <a:off x="3268970" y="874394"/>
            <a:ext cx="2946890" cy="674137"/>
          </a:xfrm>
          <a:prstGeom prst="rect">
            <a:avLst/>
          </a:prstGeom>
        </p:spPr>
      </p:pic>
      <p:cxnSp>
        <p:nvCxnSpPr>
          <p:cNvPr id="43" name="Google Shape;311;p37">
            <a:extLst>
              <a:ext uri="{FF2B5EF4-FFF2-40B4-BE49-F238E27FC236}">
                <a16:creationId xmlns:a16="http://schemas.microsoft.com/office/drawing/2014/main" id="{BDAD0215-9F34-ECBF-8B0E-52B488D883D4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" name="Google Shape;90;p17">
            <a:extLst>
              <a:ext uri="{FF2B5EF4-FFF2-40B4-BE49-F238E27FC236}">
                <a16:creationId xmlns:a16="http://schemas.microsoft.com/office/drawing/2014/main" id="{408C18E5-0D2A-F3D1-8AFF-D562C6259FB0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AA6431-9C10-5D68-C684-AC1048B906D6}"/>
              </a:ext>
            </a:extLst>
          </p:cNvPr>
          <p:cNvSpPr/>
          <p:nvPr/>
        </p:nvSpPr>
        <p:spPr>
          <a:xfrm>
            <a:off x="260960" y="482379"/>
            <a:ext cx="6303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2.13.1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2.13.2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2.13.3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2.14.0</a:t>
            </a:r>
          </a:p>
        </p:txBody>
      </p:sp>
    </p:spTree>
    <p:extLst>
      <p:ext uri="{BB962C8B-B14F-4D97-AF65-F5344CB8AC3E}">
        <p14:creationId xmlns:p14="http://schemas.microsoft.com/office/powerpoint/2010/main" val="376901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June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700,000,000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71754AD-E921-9D55-B985-913518C546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5806339" y="2478457"/>
            <a:ext cx="798815" cy="203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27470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Phones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Geolocations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1AB5411-A1FE-7348-E588-AA4F733F1E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273" b="24687"/>
          <a:stretch/>
        </p:blipFill>
        <p:spPr>
          <a:xfrm>
            <a:off x="3317285" y="906115"/>
            <a:ext cx="2620052" cy="6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4,800,000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71874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Security questions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Financial info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Virtual gift cards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EBC81F5-9231-B980-41D4-31BE3AE0353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3177019" y="768959"/>
            <a:ext cx="2661677" cy="9470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DD1016-A8EF-E449-E6D9-3A8A80D5F4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585" b="14255"/>
          <a:stretch/>
        </p:blipFill>
        <p:spPr>
          <a:xfrm>
            <a:off x="5767263" y="3068554"/>
            <a:ext cx="898838" cy="3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7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7,000,000</a:t>
            </a:r>
          </a:p>
        </p:txBody>
      </p:sp>
      <p:sp>
        <p:nvSpPr>
          <p:cNvPr id="26" name="Google Shape;301;p37">
            <a:extLst>
              <a:ext uri="{FF2B5EF4-FFF2-40B4-BE49-F238E27FC236}">
                <a16:creationId xmlns:a16="http://schemas.microsoft.com/office/drawing/2014/main" id="{D0000AD3-6BD8-39D3-45F2-946B620F9AB8}"/>
              </a:ext>
            </a:extLst>
          </p:cNvPr>
          <p:cNvSpPr/>
          <p:nvPr/>
        </p:nvSpPr>
        <p:spPr>
          <a:xfrm>
            <a:off x="5633735" y="3582093"/>
            <a:ext cx="1942839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2021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02;p37">
            <a:extLst>
              <a:ext uri="{FF2B5EF4-FFF2-40B4-BE49-F238E27FC236}">
                <a16:creationId xmlns:a16="http://schemas.microsoft.com/office/drawing/2014/main" id="{A7C66A3A-1388-3AC0-6EC0-5495AB829082}"/>
              </a:ext>
            </a:extLst>
          </p:cNvPr>
          <p:cNvSpPr/>
          <p:nvPr/>
        </p:nvSpPr>
        <p:spPr>
          <a:xfrm>
            <a:off x="4987556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2020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03;p37">
            <a:extLst>
              <a:ext uri="{FF2B5EF4-FFF2-40B4-BE49-F238E27FC236}">
                <a16:creationId xmlns:a16="http://schemas.microsoft.com/office/drawing/2014/main" id="{D766D322-37E9-B345-2C71-0ADA50409659}"/>
              </a:ext>
            </a:extLst>
          </p:cNvPr>
          <p:cNvSpPr/>
          <p:nvPr/>
        </p:nvSpPr>
        <p:spPr>
          <a:xfrm>
            <a:off x="434137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2019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04;p37">
            <a:extLst>
              <a:ext uri="{FF2B5EF4-FFF2-40B4-BE49-F238E27FC236}">
                <a16:creationId xmlns:a16="http://schemas.microsoft.com/office/drawing/2014/main" id="{AC7AFFB5-7344-C021-C02A-1852E529A67A}"/>
              </a:ext>
            </a:extLst>
          </p:cNvPr>
          <p:cNvSpPr/>
          <p:nvPr/>
        </p:nvSpPr>
        <p:spPr>
          <a:xfrm>
            <a:off x="369519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2018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05;p37">
            <a:extLst>
              <a:ext uri="{FF2B5EF4-FFF2-40B4-BE49-F238E27FC236}">
                <a16:creationId xmlns:a16="http://schemas.microsoft.com/office/drawing/2014/main" id="{BB1F62EE-BD0F-AC97-6CC0-CB648D03BEBD}"/>
              </a:ext>
            </a:extLst>
          </p:cNvPr>
          <p:cNvSpPr/>
          <p:nvPr/>
        </p:nvSpPr>
        <p:spPr>
          <a:xfrm>
            <a:off x="3049015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06;p37">
            <a:extLst>
              <a:ext uri="{FF2B5EF4-FFF2-40B4-BE49-F238E27FC236}">
                <a16:creationId xmlns:a16="http://schemas.microsoft.com/office/drawing/2014/main" id="{881637F3-336F-A8EF-48E3-1F204F6927C2}"/>
              </a:ext>
            </a:extLst>
          </p:cNvPr>
          <p:cNvSpPr/>
          <p:nvPr/>
        </p:nvSpPr>
        <p:spPr>
          <a:xfrm>
            <a:off x="240283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2016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07;p37">
            <a:extLst>
              <a:ext uri="{FF2B5EF4-FFF2-40B4-BE49-F238E27FC236}">
                <a16:creationId xmlns:a16="http://schemas.microsoft.com/office/drawing/2014/main" id="{C464ED72-78D1-40DD-B028-84E921CA73D5}"/>
              </a:ext>
            </a:extLst>
          </p:cNvPr>
          <p:cNvSpPr/>
          <p:nvPr/>
        </p:nvSpPr>
        <p:spPr>
          <a:xfrm>
            <a:off x="1756654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2015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1A688-3CAB-C420-1D5D-E6D9A5768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41" b="21350"/>
          <a:stretch/>
        </p:blipFill>
        <p:spPr>
          <a:xfrm>
            <a:off x="1542194" y="2746280"/>
            <a:ext cx="1139456" cy="33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FBD1-3663-A188-F692-FE5B2BAF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33" y="4158275"/>
            <a:ext cx="805498" cy="45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F72C5-D69E-1418-625D-872D85E39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93" b="20921"/>
          <a:stretch/>
        </p:blipFill>
        <p:spPr>
          <a:xfrm>
            <a:off x="2944870" y="2786124"/>
            <a:ext cx="905347" cy="254789"/>
          </a:xfrm>
          <a:prstGeom prst="rect">
            <a:avLst/>
          </a:prstGeom>
        </p:spPr>
      </p:pic>
      <p:cxnSp>
        <p:nvCxnSpPr>
          <p:cNvPr id="51" name="Google Shape;311;p37">
            <a:extLst>
              <a:ext uri="{FF2B5EF4-FFF2-40B4-BE49-F238E27FC236}">
                <a16:creationId xmlns:a16="http://schemas.microsoft.com/office/drawing/2014/main" id="{8EA14514-9F5B-037D-59E9-D4B4C9A0EE3F}"/>
              </a:ext>
            </a:extLst>
          </p:cNvPr>
          <p:cNvCxnSpPr>
            <a:cxnSpLocks/>
          </p:cNvCxnSpPr>
          <p:nvPr/>
        </p:nvCxnSpPr>
        <p:spPr>
          <a:xfrm flipV="1">
            <a:off x="2131094" y="3227205"/>
            <a:ext cx="0" cy="3344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311;p37">
            <a:extLst>
              <a:ext uri="{FF2B5EF4-FFF2-40B4-BE49-F238E27FC236}">
                <a16:creationId xmlns:a16="http://schemas.microsoft.com/office/drawing/2014/main" id="{CD8CBD09-5844-B176-C8E6-DFA515B42AC7}"/>
              </a:ext>
            </a:extLst>
          </p:cNvPr>
          <p:cNvCxnSpPr>
            <a:cxnSpLocks/>
          </p:cNvCxnSpPr>
          <p:nvPr/>
        </p:nvCxnSpPr>
        <p:spPr>
          <a:xfrm flipV="1">
            <a:off x="3423362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" name="Google Shape;311;p37">
            <a:extLst>
              <a:ext uri="{FF2B5EF4-FFF2-40B4-BE49-F238E27FC236}">
                <a16:creationId xmlns:a16="http://schemas.microsoft.com/office/drawing/2014/main" id="{882D5A11-F2A4-B383-F37F-ACFB0F403CB5}"/>
              </a:ext>
            </a:extLst>
          </p:cNvPr>
          <p:cNvCxnSpPr>
            <a:cxnSpLocks/>
          </p:cNvCxnSpPr>
          <p:nvPr/>
        </p:nvCxnSpPr>
        <p:spPr>
          <a:xfrm flipV="1">
            <a:off x="2748037" y="3975693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F3224-26F0-078F-4DB9-B29492A22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87" y="4066984"/>
            <a:ext cx="530153" cy="265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35627-1886-C2F4-C386-C0DF2EA9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331" y="2781962"/>
            <a:ext cx="526225" cy="263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01BC7D0-1A59-C4C8-0BBB-6E3C55683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984" y="4611368"/>
            <a:ext cx="581390" cy="3270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83B839-2784-5C32-A342-60124E303A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750" y="4274516"/>
            <a:ext cx="526225" cy="526225"/>
          </a:xfrm>
          <a:prstGeom prst="rect">
            <a:avLst/>
          </a:prstGeom>
        </p:spPr>
      </p:pic>
      <p:cxnSp>
        <p:nvCxnSpPr>
          <p:cNvPr id="63" name="Google Shape;311;p37">
            <a:extLst>
              <a:ext uri="{FF2B5EF4-FFF2-40B4-BE49-F238E27FC236}">
                <a16:creationId xmlns:a16="http://schemas.microsoft.com/office/drawing/2014/main" id="{B128BA72-7E1C-459A-2DF1-B263A30743EC}"/>
              </a:ext>
            </a:extLst>
          </p:cNvPr>
          <p:cNvCxnSpPr>
            <a:cxnSpLocks/>
          </p:cNvCxnSpPr>
          <p:nvPr/>
        </p:nvCxnSpPr>
        <p:spPr>
          <a:xfrm flipV="1">
            <a:off x="4713400" y="3142767"/>
            <a:ext cx="0" cy="43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2434335-9389-1B6E-2B69-4080C65C1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7368" y="4246324"/>
            <a:ext cx="605876" cy="30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0A3B522-5995-0C08-4E39-8B1727ED2BB6}"/>
              </a:ext>
            </a:extLst>
          </p:cNvPr>
          <p:cNvSpPr/>
          <p:nvPr/>
        </p:nvSpPr>
        <p:spPr>
          <a:xfrm>
            <a:off x="6699597" y="778144"/>
            <a:ext cx="16914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Source code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Payout reports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Twitch’s internal 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    security training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Google Shape;311;p37">
            <a:extLst>
              <a:ext uri="{FF2B5EF4-FFF2-40B4-BE49-F238E27FC236}">
                <a16:creationId xmlns:a16="http://schemas.microsoft.com/office/drawing/2014/main" id="{D1ECAC1B-7A42-E9F9-4642-1EFA36400241}"/>
              </a:ext>
            </a:extLst>
          </p:cNvPr>
          <p:cNvCxnSpPr>
            <a:cxnSpLocks/>
          </p:cNvCxnSpPr>
          <p:nvPr/>
        </p:nvCxnSpPr>
        <p:spPr>
          <a:xfrm flipV="1">
            <a:off x="5384043" y="3992595"/>
            <a:ext cx="0" cy="18258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4779010-28E1-C982-6A94-E0C71E0EFC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658" y="730626"/>
            <a:ext cx="2049635" cy="10248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B1300A-30B7-56A6-FE29-DE370EE723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0425" y="2707907"/>
            <a:ext cx="970457" cy="485229"/>
          </a:xfrm>
          <a:prstGeom prst="rect">
            <a:avLst/>
          </a:prstGeom>
        </p:spPr>
      </p:pic>
      <p:cxnSp>
        <p:nvCxnSpPr>
          <p:cNvPr id="46" name="Google Shape;311;p37">
            <a:extLst>
              <a:ext uri="{FF2B5EF4-FFF2-40B4-BE49-F238E27FC236}">
                <a16:creationId xmlns:a16="http://schemas.microsoft.com/office/drawing/2014/main" id="{29BF573C-9BAE-2957-A14F-771BB2061BA3}"/>
              </a:ext>
            </a:extLst>
          </p:cNvPr>
          <p:cNvCxnSpPr>
            <a:cxnSpLocks/>
          </p:cNvCxnSpPr>
          <p:nvPr/>
        </p:nvCxnSpPr>
        <p:spPr>
          <a:xfrm flipV="1">
            <a:off x="6589861" y="3284113"/>
            <a:ext cx="0" cy="27756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" name="Google Shape;90;p17">
            <a:extLst>
              <a:ext uri="{FF2B5EF4-FFF2-40B4-BE49-F238E27FC236}">
                <a16:creationId xmlns:a16="http://schemas.microsoft.com/office/drawing/2014/main" id="{BE8218E5-6922-EF14-DCAB-D26FC60EC3C1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B2A6AB-9528-D9A8-88AE-D9206A20E228}"/>
              </a:ext>
            </a:extLst>
          </p:cNvPr>
          <p:cNvSpPr/>
          <p:nvPr/>
        </p:nvSpPr>
        <p:spPr>
          <a:xfrm>
            <a:off x="260960" y="482379"/>
            <a:ext cx="596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2.14.1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8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3789938"/>
            <a:ext cx="39214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4956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49B535-86A5-2419-0D9E-1873A900224C}"/>
              </a:ext>
            </a:extLst>
          </p:cNvPr>
          <p:cNvSpPr/>
          <p:nvPr/>
        </p:nvSpPr>
        <p:spPr>
          <a:xfrm>
            <a:off x="219456" y="1609858"/>
            <a:ext cx="8705088" cy="2078221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3;p13">
            <a:extLst>
              <a:ext uri="{FF2B5EF4-FFF2-40B4-BE49-F238E27FC236}">
                <a16:creationId xmlns:a16="http://schemas.microsoft.com/office/drawing/2014/main" id="{F4098A89-805F-1E6E-3258-41B3FA4030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4275" y="1707383"/>
            <a:ext cx="7815199" cy="2347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>
                <a:latin typeface="Raleway" pitchFamily="2" charset="77"/>
              </a:rPr>
              <a:t>If a patch for security vulnerability was made available today, how long would it take until your projects were </a:t>
            </a:r>
          </a:p>
          <a:p>
            <a:pPr marL="0" lvl="0" indent="0">
              <a:buNone/>
            </a:pPr>
            <a:r>
              <a:rPr lang="en-US" sz="4000" dirty="0">
                <a:latin typeface="Raleway" pitchFamily="2" charset="77"/>
              </a:rPr>
              <a:t>no longer </a:t>
            </a:r>
            <a:r>
              <a:rPr lang="en-US" sz="4000" b="1" dirty="0">
                <a:latin typeface="Raleway" pitchFamily="2" charset="77"/>
              </a:rPr>
              <a:t>vulnerable</a:t>
            </a:r>
            <a:r>
              <a:rPr lang="en-US" sz="4000" dirty="0">
                <a:latin typeface="Raleway" pitchFamily="2" charset="77"/>
              </a:rPr>
              <a:t> </a:t>
            </a:r>
            <a:r>
              <a:rPr lang="en-US" sz="6000" b="1" dirty="0">
                <a:latin typeface="Raleway" pitchFamily="2" charset="77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FE14-0952-2CB1-1A9D-051C5572A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98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" name="Google Shape;311;p37">
            <a:extLst>
              <a:ext uri="{FF2B5EF4-FFF2-40B4-BE49-F238E27FC236}">
                <a16:creationId xmlns:a16="http://schemas.microsoft.com/office/drawing/2014/main" id="{F4375288-CF83-5650-BD8E-864650BF5EAB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1777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66770" y="1705514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9 years without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been constantly upgraded, </a:t>
            </a:r>
            <a:br>
              <a:rPr lang="en-US" dirty="0"/>
            </a:br>
            <a:r>
              <a:rPr lang="en-US" dirty="0"/>
              <a:t>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" name="Google Shape;311;p37">
            <a:extLst>
              <a:ext uri="{FF2B5EF4-FFF2-40B4-BE49-F238E27FC236}">
                <a16:creationId xmlns:a16="http://schemas.microsoft.com/office/drawing/2014/main" id="{E1FC27FB-A381-F01A-B63C-F77E63D4C50F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" name="Google Shape;323;p37">
            <a:extLst>
              <a:ext uri="{FF2B5EF4-FFF2-40B4-BE49-F238E27FC236}">
                <a16:creationId xmlns:a16="http://schemas.microsoft.com/office/drawing/2014/main" id="{49836FB7-E1A4-D54B-B9AB-7B08C1C0456B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88139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 server that has been: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60331" y="1777619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in production for 9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</a:t>
            </a:r>
            <a:br>
              <a:rPr lang="en-US" dirty="0"/>
            </a:br>
            <a:r>
              <a:rPr lang="en-US" dirty="0"/>
              <a:t>and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</a:t>
            </a:r>
          </a:p>
        </p:txBody>
      </p:sp>
      <p:cxnSp>
        <p:nvCxnSpPr>
          <p:cNvPr id="17" name="Google Shape;323;p37">
            <a:extLst>
              <a:ext uri="{FF2B5EF4-FFF2-40B4-BE49-F238E27FC236}">
                <a16:creationId xmlns:a16="http://schemas.microsoft.com/office/drawing/2014/main" id="{5B01D8D2-8CBC-65F5-9FDC-DAE4E9BA67CA}"/>
              </a:ext>
            </a:extLst>
          </p:cNvPr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327;p37">
            <a:extLst>
              <a:ext uri="{FF2B5EF4-FFF2-40B4-BE49-F238E27FC236}">
                <a16:creationId xmlns:a16="http://schemas.microsoft.com/office/drawing/2014/main" id="{0FBC6895-555A-A513-90A8-6D168FFD7686}"/>
              </a:ext>
            </a:extLst>
          </p:cNvPr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311;p37">
            <a:extLst>
              <a:ext uri="{FF2B5EF4-FFF2-40B4-BE49-F238E27FC236}">
                <a16:creationId xmlns:a16="http://schemas.microsoft.com/office/drawing/2014/main" id="{378E9DAD-C22A-4053-9EFA-AD57CFB13AC6}"/>
              </a:ext>
            </a:extLst>
          </p:cNvPr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88234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9" name="Google Shape;63;p13">
            <a:extLst>
              <a:ext uri="{FF2B5EF4-FFF2-40B4-BE49-F238E27FC236}">
                <a16:creationId xmlns:a16="http://schemas.microsoft.com/office/drawing/2014/main" id="{7C3D8E8D-9D76-24BC-14C9-EA15B67699B0}"/>
              </a:ext>
            </a:extLst>
          </p:cNvPr>
          <p:cNvSpPr txBox="1">
            <a:spLocks/>
          </p:cNvSpPr>
          <p:nvPr/>
        </p:nvSpPr>
        <p:spPr>
          <a:xfrm>
            <a:off x="-166977" y="771443"/>
            <a:ext cx="4678931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r">
              <a:buFont typeface="Raleway"/>
              <a:buNone/>
            </a:pPr>
            <a:r>
              <a:rPr lang="en-US" sz="3200" b="1" dirty="0"/>
              <a:t>Who deployed last?</a:t>
            </a:r>
          </a:p>
        </p:txBody>
      </p:sp>
      <p:sp>
        <p:nvSpPr>
          <p:cNvPr id="10" name="Google Shape;63;p13">
            <a:extLst>
              <a:ext uri="{FF2B5EF4-FFF2-40B4-BE49-F238E27FC236}">
                <a16:creationId xmlns:a16="http://schemas.microsoft.com/office/drawing/2014/main" id="{409015B3-1730-1952-66DE-00CB6D6BBF9E}"/>
              </a:ext>
            </a:extLst>
          </p:cNvPr>
          <p:cNvSpPr txBox="1">
            <a:spLocks/>
          </p:cNvSpPr>
          <p:nvPr/>
        </p:nvSpPr>
        <p:spPr>
          <a:xfrm>
            <a:off x="4637893" y="771443"/>
            <a:ext cx="346334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3200" b="1" dirty="0">
                <a:solidFill>
                  <a:srgbClr val="E48F90"/>
                </a:solidFill>
              </a:rPr>
              <a:t>All gone</a:t>
            </a:r>
          </a:p>
        </p:txBody>
      </p:sp>
      <p:sp>
        <p:nvSpPr>
          <p:cNvPr id="11" name="Google Shape;63;p13">
            <a:extLst>
              <a:ext uri="{FF2B5EF4-FFF2-40B4-BE49-F238E27FC236}">
                <a16:creationId xmlns:a16="http://schemas.microsoft.com/office/drawing/2014/main" id="{D1A6AEE9-01BE-FB0A-735B-2A6E331CB661}"/>
              </a:ext>
            </a:extLst>
          </p:cNvPr>
          <p:cNvSpPr txBox="1">
            <a:spLocks/>
          </p:cNvSpPr>
          <p:nvPr/>
        </p:nvSpPr>
        <p:spPr>
          <a:xfrm>
            <a:off x="1043355" y="1409419"/>
            <a:ext cx="346334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r">
              <a:buFont typeface="Raleway"/>
              <a:buNone/>
            </a:pPr>
            <a:r>
              <a:rPr lang="en-US" sz="3200" b="1" dirty="0"/>
              <a:t>Redeploy?</a:t>
            </a:r>
          </a:p>
        </p:txBody>
      </p:sp>
      <p:sp>
        <p:nvSpPr>
          <p:cNvPr id="12" name="Google Shape;63;p13">
            <a:extLst>
              <a:ext uri="{FF2B5EF4-FFF2-40B4-BE49-F238E27FC236}">
                <a16:creationId xmlns:a16="http://schemas.microsoft.com/office/drawing/2014/main" id="{7A7B1C6E-DEFF-4E3C-A4A8-11FD7C550E7E}"/>
              </a:ext>
            </a:extLst>
          </p:cNvPr>
          <p:cNvSpPr txBox="1">
            <a:spLocks/>
          </p:cNvSpPr>
          <p:nvPr/>
        </p:nvSpPr>
        <p:spPr>
          <a:xfrm>
            <a:off x="4632638" y="1409419"/>
            <a:ext cx="346334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3200" b="1" dirty="0">
                <a:solidFill>
                  <a:srgbClr val="E48F90"/>
                </a:solidFill>
              </a:rPr>
              <a:t>Manual process</a:t>
            </a:r>
          </a:p>
        </p:txBody>
      </p:sp>
      <p:sp>
        <p:nvSpPr>
          <p:cNvPr id="13" name="Google Shape;63;p13">
            <a:extLst>
              <a:ext uri="{FF2B5EF4-FFF2-40B4-BE49-F238E27FC236}">
                <a16:creationId xmlns:a16="http://schemas.microsoft.com/office/drawing/2014/main" id="{CABB9D05-C1AA-C3C3-EA05-E031BC968F42}"/>
              </a:ext>
            </a:extLst>
          </p:cNvPr>
          <p:cNvSpPr txBox="1">
            <a:spLocks/>
          </p:cNvSpPr>
          <p:nvPr/>
        </p:nvSpPr>
        <p:spPr>
          <a:xfrm>
            <a:off x="1043355" y="1978029"/>
            <a:ext cx="346334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r">
              <a:buFont typeface="Raleway"/>
              <a:buNone/>
            </a:pPr>
            <a:r>
              <a:rPr lang="en-US" sz="3200" b="1" dirty="0"/>
              <a:t> Update Server?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29105A1B-FC64-9FBA-0EB7-2FC76BB56210}"/>
              </a:ext>
            </a:extLst>
          </p:cNvPr>
          <p:cNvSpPr txBox="1">
            <a:spLocks/>
          </p:cNvSpPr>
          <p:nvPr/>
        </p:nvSpPr>
        <p:spPr>
          <a:xfrm>
            <a:off x="4632638" y="1978029"/>
            <a:ext cx="4255824" cy="95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E48F90"/>
                </a:solidFill>
              </a:rPr>
              <a:t>Code is obfuscated </a:t>
            </a:r>
          </a:p>
          <a:p>
            <a:pPr marL="0" indent="0">
              <a:buNone/>
            </a:pPr>
            <a:endParaRPr lang="en-US" sz="3200" b="1" dirty="0">
              <a:solidFill>
                <a:srgbClr val="E48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5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57FA-93C9-2969-2976-622287459BBE}"/>
              </a:ext>
            </a:extLst>
          </p:cNvPr>
          <p:cNvSpPr txBox="1"/>
          <p:nvPr/>
        </p:nvSpPr>
        <p:spPr>
          <a:xfrm>
            <a:off x="4483894" y="2370253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Wide Latin" panose="020A0A07050505020404" pitchFamily="18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98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17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12:00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 9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>
            <a:cxnSpLocks/>
          </p:cNvCxnSpPr>
          <p:nvPr/>
        </p:nvCxnSpPr>
        <p:spPr>
          <a:xfrm flipV="1">
            <a:off x="752726" y="2129531"/>
            <a:ext cx="0" cy="47401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Dependabot</a:t>
            </a: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handles seamlessly</a:t>
            </a: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Deployed branch of last released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Upgraded all the dependencies  </a:t>
            </a: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91665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Blocked all outgoing calls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3581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>
            <a:cxnSpLocks/>
          </p:cNvCxnSpPr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891" y="2448372"/>
            <a:ext cx="182880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150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6" name="!!Overlay">
            <a:extLst>
              <a:ext uri="{FF2B5EF4-FFF2-40B4-BE49-F238E27FC236}">
                <a16:creationId xmlns:a16="http://schemas.microsoft.com/office/drawing/2014/main" id="{AAB72568-ED81-EB4E-D34E-CC5D1528A6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68239 w 9144000"/>
              <a:gd name="connsiteY0" fmla="*/ 102358 h 5143500"/>
              <a:gd name="connsiteX1" fmla="*/ 68239 w 9144000"/>
              <a:gd name="connsiteY1" fmla="*/ 5049672 h 5143500"/>
              <a:gd name="connsiteX2" fmla="*/ 9068937 w 9144000"/>
              <a:gd name="connsiteY2" fmla="*/ 5049672 h 5143500"/>
              <a:gd name="connsiteX3" fmla="*/ 9068937 w 9144000"/>
              <a:gd name="connsiteY3" fmla="*/ 102358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68239" y="102358"/>
                </a:moveTo>
                <a:lnTo>
                  <a:pt x="68239" y="5049672"/>
                </a:lnTo>
                <a:lnTo>
                  <a:pt x="9068937" y="5049672"/>
                </a:lnTo>
                <a:lnTo>
                  <a:pt x="9068937" y="10235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65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8" name="!!Overlay">
            <a:extLst>
              <a:ext uri="{FF2B5EF4-FFF2-40B4-BE49-F238E27FC236}">
                <a16:creationId xmlns:a16="http://schemas.microsoft.com/office/drawing/2014/main" id="{928B8C8B-24EB-7AC4-F562-AA71F3F2ECA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7533564 w 9144000"/>
              <a:gd name="connsiteY0" fmla="*/ 2653990 h 5143500"/>
              <a:gd name="connsiteX1" fmla="*/ 7001301 w 9144000"/>
              <a:gd name="connsiteY1" fmla="*/ 3411691 h 5143500"/>
              <a:gd name="connsiteX2" fmla="*/ 7533564 w 9144000"/>
              <a:gd name="connsiteY2" fmla="*/ 4169392 h 5143500"/>
              <a:gd name="connsiteX3" fmla="*/ 8065827 w 9144000"/>
              <a:gd name="connsiteY3" fmla="*/ 3411691 h 5143500"/>
              <a:gd name="connsiteX4" fmla="*/ 7533564 w 9144000"/>
              <a:gd name="connsiteY4" fmla="*/ 2653990 h 5143500"/>
              <a:gd name="connsiteX5" fmla="*/ 0 w 9144000"/>
              <a:gd name="connsiteY5" fmla="*/ 0 h 5143500"/>
              <a:gd name="connsiteX6" fmla="*/ 9144000 w 9144000"/>
              <a:gd name="connsiteY6" fmla="*/ 0 h 5143500"/>
              <a:gd name="connsiteX7" fmla="*/ 9144000 w 9144000"/>
              <a:gd name="connsiteY7" fmla="*/ 5143500 h 5143500"/>
              <a:gd name="connsiteX8" fmla="*/ 0 w 914400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143500">
                <a:moveTo>
                  <a:pt x="7533564" y="2653990"/>
                </a:moveTo>
                <a:cubicBezTo>
                  <a:pt x="7239603" y="2653990"/>
                  <a:pt x="7001301" y="2993224"/>
                  <a:pt x="7001301" y="3411691"/>
                </a:cubicBezTo>
                <a:cubicBezTo>
                  <a:pt x="7001301" y="3830158"/>
                  <a:pt x="7239603" y="4169392"/>
                  <a:pt x="7533564" y="4169392"/>
                </a:cubicBezTo>
                <a:cubicBezTo>
                  <a:pt x="7827525" y="4169392"/>
                  <a:pt x="8065827" y="3830158"/>
                  <a:pt x="8065827" y="3411691"/>
                </a:cubicBezTo>
                <a:cubicBezTo>
                  <a:pt x="8065827" y="2993224"/>
                  <a:pt x="7827525" y="2653990"/>
                  <a:pt x="7533564" y="265399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  <p:sp>
        <p:nvSpPr>
          <p:cNvPr id="6" name="!!Overlay">
            <a:extLst>
              <a:ext uri="{FF2B5EF4-FFF2-40B4-BE49-F238E27FC236}">
                <a16:creationId xmlns:a16="http://schemas.microsoft.com/office/drawing/2014/main" id="{AAB72568-ED81-EB4E-D34E-CC5D1528A6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68239 w 9144000"/>
              <a:gd name="connsiteY0" fmla="*/ 102358 h 5143500"/>
              <a:gd name="connsiteX1" fmla="*/ 68239 w 9144000"/>
              <a:gd name="connsiteY1" fmla="*/ 5049672 h 5143500"/>
              <a:gd name="connsiteX2" fmla="*/ 9068937 w 9144000"/>
              <a:gd name="connsiteY2" fmla="*/ 5049672 h 5143500"/>
              <a:gd name="connsiteX3" fmla="*/ 9068937 w 9144000"/>
              <a:gd name="connsiteY3" fmla="*/ 102358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68239" y="102358"/>
                </a:moveTo>
                <a:lnTo>
                  <a:pt x="68239" y="5049672"/>
                </a:lnTo>
                <a:lnTo>
                  <a:pt x="9068937" y="5049672"/>
                </a:lnTo>
                <a:lnTo>
                  <a:pt x="9068937" y="10235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>
              <a:alpha val="5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4A6C8470-37E8-309F-B924-F9C2530E0DB8}"/>
              </a:ext>
            </a:extLst>
          </p:cNvPr>
          <p:cNvSpPr txBox="1">
            <a:spLocks/>
          </p:cNvSpPr>
          <p:nvPr/>
        </p:nvSpPr>
        <p:spPr>
          <a:xfrm>
            <a:off x="2755058" y="2034187"/>
            <a:ext cx="3633633" cy="619803"/>
          </a:xfrm>
          <a:prstGeom prst="rect">
            <a:avLst/>
          </a:prstGeom>
          <a:noFill/>
          <a:ln w="381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2400" dirty="0"/>
              <a:t>what should I do?</a:t>
            </a:r>
          </a:p>
        </p:txBody>
      </p:sp>
    </p:spTree>
    <p:extLst>
      <p:ext uri="{BB962C8B-B14F-4D97-AF65-F5344CB8AC3E}">
        <p14:creationId xmlns:p14="http://schemas.microsoft.com/office/powerpoint/2010/main" val="1592503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45271" y="2109944"/>
            <a:ext cx="7822531" cy="3382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4000" dirty="0"/>
              <a:t>servers?</a:t>
            </a:r>
            <a:br>
              <a:rPr lang="en" sz="4000" dirty="0"/>
            </a:b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How old are your </a:t>
            </a:r>
            <a:r>
              <a:rPr lang="en" sz="3200" dirty="0"/>
              <a:t>dependencies?</a:t>
            </a:r>
            <a:endParaRPr sz="40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161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233298" y="854671"/>
            <a:ext cx="3921428" cy="30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isidore</a:t>
            </a:r>
            <a:r>
              <a:rPr lang="en-US" sz="1000" b="1" dirty="0">
                <a:latin typeface="Raleway"/>
                <a:ea typeface="Raleway"/>
                <a:cs typeface="Raleway"/>
                <a:sym typeface="Raleway"/>
              </a:rPr>
              <a:t>/Talks/blob/master/</a:t>
            </a:r>
            <a:r>
              <a:rPr lang="en-US" sz="1000" b="1" dirty="0" err="1">
                <a:latin typeface="Raleway"/>
                <a:ea typeface="Raleway"/>
                <a:cs typeface="Raleway"/>
                <a:sym typeface="Raleway"/>
              </a:rPr>
              <a:t>Zero_day_bugs.md</a:t>
            </a:r>
            <a:endParaRPr sz="1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519A4F-2D81-E459-5812-189845B1A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26" y="193762"/>
            <a:ext cx="4755976" cy="4755976"/>
          </a:xfrm>
          <a:prstGeom prst="rect">
            <a:avLst/>
          </a:prstGeom>
        </p:spPr>
      </p:pic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75ED1271-44EF-8411-CF55-25A3B35AAD36}"/>
              </a:ext>
            </a:extLst>
          </p:cNvPr>
          <p:cNvSpPr txBox="1">
            <a:spLocks/>
          </p:cNvSpPr>
          <p:nvPr/>
        </p:nvSpPr>
        <p:spPr>
          <a:xfrm>
            <a:off x="403964" y="19376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algn="l"/>
            <a:r>
              <a:rPr lang="en-US" sz="30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336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3833447" y="2623252"/>
            <a:ext cx="5025365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me at:</a:t>
            </a:r>
            <a:endParaRPr sz="2400" dirty="0"/>
          </a:p>
          <a:p>
            <a:pPr marL="0" indent="0" algn="r">
              <a:buNone/>
            </a:pPr>
            <a:r>
              <a:rPr lang="en" dirty="0"/>
              <a:t>@LlewellynFalco</a:t>
            </a:r>
          </a:p>
          <a:p>
            <a:pPr marL="0" indent="0" algn="r">
              <a:buNone/>
            </a:pPr>
            <a:r>
              <a:rPr lang="en" dirty="0" err="1"/>
              <a:t>llewellynfalco.blogspot.com</a:t>
            </a:r>
            <a:endParaRPr lang="en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dirty="0"/>
          </a:p>
        </p:txBody>
      </p:sp>
      <p:pic>
        <p:nvPicPr>
          <p:cNvPr id="6" name="Picture 5" descr="llew.png">
            <a:extLst>
              <a:ext uri="{FF2B5EF4-FFF2-40B4-BE49-F238E27FC236}">
                <a16:creationId xmlns:a16="http://schemas.microsoft.com/office/drawing/2014/main" id="{EC0DF66E-DB76-6850-A635-C2B24E1E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346953"/>
            <a:ext cx="1504406" cy="2119612"/>
          </a:xfrm>
          <a:prstGeom prst="rect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A980E-3F01-0F72-C9D2-BC6526633A7A}"/>
              </a:ext>
            </a:extLst>
          </p:cNvPr>
          <p:cNvSpPr txBox="1"/>
          <p:nvPr/>
        </p:nvSpPr>
        <p:spPr>
          <a:xfrm>
            <a:off x="7438660" y="4929753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slides by slides carnival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D2451-5F80-3E1A-8DC5-FAF0C8EE68C2}"/>
              </a:ext>
            </a:extLst>
          </p:cNvPr>
          <p:cNvSpPr txBox="1"/>
          <p:nvPr/>
        </p:nvSpPr>
        <p:spPr>
          <a:xfrm>
            <a:off x="6337738" y="218375"/>
            <a:ext cx="258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Please connect on </a:t>
            </a:r>
          </a:p>
          <a:p>
            <a:pPr lvl="1"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LinkedIn &amp; Twitter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2422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621504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java:version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5383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11360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700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0028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07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834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80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15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8C806-8A15-CB1F-35A1-935FC397AD9B}"/>
              </a:ext>
            </a:extLst>
          </p:cNvPr>
          <p:cNvSpPr/>
          <p:nvPr/>
        </p:nvSpPr>
        <p:spPr>
          <a:xfrm>
            <a:off x="782850" y="1168708"/>
            <a:ext cx="1580882" cy="2246769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Context Map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Date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Docker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Environment 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Events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Java</a:t>
            </a:r>
          </a:p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Jndi</a:t>
            </a:r>
            <a:endParaRPr lang="en-US" dirty="0">
              <a:solidFill>
                <a:srgbClr val="9CDCFE"/>
              </a:solidFill>
              <a:latin typeface="Andale Mono" panose="020B0509000000000004" pitchFamily="49" charset="0"/>
            </a:endParaRPr>
          </a:p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Jvm</a:t>
            </a:r>
            <a:endParaRPr lang="en-US" dirty="0">
              <a:solidFill>
                <a:srgbClr val="9CDCFE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Kubernetes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Configuration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4BB06-4B1A-1BE3-EDC9-1023A6F0D265}"/>
              </a:ext>
            </a:extLst>
          </p:cNvPr>
          <p:cNvSpPr/>
          <p:nvPr/>
        </p:nvSpPr>
        <p:spPr>
          <a:xfrm>
            <a:off x="3041524" y="1168707"/>
            <a:ext cx="2440092" cy="2031325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Lower/Upper case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Main Arguments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Map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Marker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Spring Bot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Structured Data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System Properties</a:t>
            </a:r>
          </a:p>
          <a:p>
            <a:r>
              <a:rPr lang="en-US" dirty="0">
                <a:solidFill>
                  <a:srgbClr val="9CDCFE"/>
                </a:solidFill>
                <a:latin typeface="Andale Mono" panose="020B0509000000000004" pitchFamily="49" charset="0"/>
              </a:rPr>
              <a:t>Web / Servlet Context</a:t>
            </a:r>
          </a:p>
          <a:p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pic>
        <p:nvPicPr>
          <p:cNvPr id="1026" name="Picture 2" descr="bug analysis Icon - Download bug analysis Icon 3312249 | Noun Project">
            <a:extLst>
              <a:ext uri="{FF2B5EF4-FFF2-40B4-BE49-F238E27FC236}">
                <a16:creationId xmlns:a16="http://schemas.microsoft.com/office/drawing/2014/main" id="{65F8424C-49C7-A231-B008-59D27022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94" y="3736165"/>
            <a:ext cx="846302" cy="84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75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91024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422756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250581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October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152,000,000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2574D10-C0D5-3296-BF7C-8CB9F5977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40" b="25035"/>
          <a:stretch/>
        </p:blipFill>
        <p:spPr>
          <a:xfrm>
            <a:off x="3006189" y="811439"/>
            <a:ext cx="3131371" cy="867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4C63DE-214F-C8EC-4A3B-762EE7935268}"/>
              </a:ext>
            </a:extLst>
          </p:cNvPr>
          <p:cNvSpPr/>
          <p:nvPr/>
        </p:nvSpPr>
        <p:spPr>
          <a:xfrm>
            <a:off x="6699597" y="778144"/>
            <a:ext cx="13500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Username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Password hint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Google Shape;90;p17">
            <a:extLst>
              <a:ext uri="{FF2B5EF4-FFF2-40B4-BE49-F238E27FC236}">
                <a16:creationId xmlns:a16="http://schemas.microsoft.com/office/drawing/2014/main" id="{9EBDF644-3B4B-A1D8-BFAD-68CB64ECFD4A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1988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876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444152" y="1534256"/>
            <a:ext cx="45384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56,000,000</a:t>
            </a:r>
          </a:p>
        </p:txBody>
      </p:sp>
      <p:sp>
        <p:nvSpPr>
          <p:cNvPr id="37" name="Google Shape;308;p37">
            <a:extLst>
              <a:ext uri="{FF2B5EF4-FFF2-40B4-BE49-F238E27FC236}">
                <a16:creationId xmlns:a16="http://schemas.microsoft.com/office/drawing/2014/main" id="{5ABB08BE-256D-9B20-FF6D-99A1E420C5F9}"/>
              </a:ext>
            </a:extLst>
          </p:cNvPr>
          <p:cNvSpPr/>
          <p:nvPr/>
        </p:nvSpPr>
        <p:spPr>
          <a:xfrm>
            <a:off x="111047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2014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Google Shape;309;p37">
            <a:extLst>
              <a:ext uri="{FF2B5EF4-FFF2-40B4-BE49-F238E27FC236}">
                <a16:creationId xmlns:a16="http://schemas.microsoft.com/office/drawing/2014/main" id="{99D4D0E1-1EAB-E8D0-F867-C016F8BE2DEF}"/>
              </a:ext>
            </a:extLst>
          </p:cNvPr>
          <p:cNvSpPr/>
          <p:nvPr/>
        </p:nvSpPr>
        <p:spPr>
          <a:xfrm>
            <a:off x="464293" y="3582093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2013</a:t>
            </a:r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10;p37">
            <a:extLst>
              <a:ext uri="{FF2B5EF4-FFF2-40B4-BE49-F238E27FC236}">
                <a16:creationId xmlns:a16="http://schemas.microsoft.com/office/drawing/2014/main" id="{D8418B1D-93CD-EA61-146C-6463C4E3796F}"/>
              </a:ext>
            </a:extLst>
          </p:cNvPr>
          <p:cNvSpPr/>
          <p:nvPr/>
        </p:nvSpPr>
        <p:spPr>
          <a:xfrm>
            <a:off x="0" y="3582093"/>
            <a:ext cx="623700" cy="393600"/>
          </a:xfrm>
          <a:prstGeom prst="homePlate">
            <a:avLst>
              <a:gd name="adj" fmla="val 32030"/>
            </a:avLst>
          </a:prstGeom>
          <a:solidFill>
            <a:srgbClr val="BFC1D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" name="Google Shape;311;p37">
            <a:extLst>
              <a:ext uri="{FF2B5EF4-FFF2-40B4-BE49-F238E27FC236}">
                <a16:creationId xmlns:a16="http://schemas.microsoft.com/office/drawing/2014/main" id="{131F3C0A-6052-2B53-3E8C-225EAA7C228B}"/>
              </a:ext>
            </a:extLst>
          </p:cNvPr>
          <p:cNvCxnSpPr/>
          <p:nvPr/>
        </p:nvCxnSpPr>
        <p:spPr>
          <a:xfrm rot="10800000">
            <a:off x="826299" y="308349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" name="Google Shape;311;p37">
            <a:extLst>
              <a:ext uri="{FF2B5EF4-FFF2-40B4-BE49-F238E27FC236}">
                <a16:creationId xmlns:a16="http://schemas.microsoft.com/office/drawing/2014/main" id="{C32978F1-9D7A-869B-E649-00C66A56E429}"/>
              </a:ext>
            </a:extLst>
          </p:cNvPr>
          <p:cNvCxnSpPr>
            <a:cxnSpLocks/>
          </p:cNvCxnSpPr>
          <p:nvPr/>
        </p:nvCxnSpPr>
        <p:spPr>
          <a:xfrm flipV="1">
            <a:off x="1513223" y="3975693"/>
            <a:ext cx="0" cy="27063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76F1AB-A30D-32C7-5175-6103D458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71" y="4281927"/>
            <a:ext cx="571903" cy="571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19FF1-5DCF-858D-EC5B-6414891D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5" y="2604609"/>
            <a:ext cx="1038016" cy="5838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62A79A-7CC8-526E-EC85-9327E7FB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79" y="817346"/>
            <a:ext cx="875205" cy="8752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49897E7-E12F-ECA4-DBFD-23B589BDB4F8}"/>
              </a:ext>
            </a:extLst>
          </p:cNvPr>
          <p:cNvSpPr/>
          <p:nvPr/>
        </p:nvSpPr>
        <p:spPr>
          <a:xfrm>
            <a:off x="6699597" y="778144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Credit Card info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0;p17">
            <a:extLst>
              <a:ext uri="{FF2B5EF4-FFF2-40B4-BE49-F238E27FC236}">
                <a16:creationId xmlns:a16="http://schemas.microsoft.com/office/drawing/2014/main" id="{87BCAF08-0D0E-CC05-20FB-F06DC38C1F53}"/>
              </a:ext>
            </a:extLst>
          </p:cNvPr>
          <p:cNvSpPr txBox="1">
            <a:spLocks/>
          </p:cNvSpPr>
          <p:nvPr/>
        </p:nvSpPr>
        <p:spPr>
          <a:xfrm>
            <a:off x="4247347" y="2287455"/>
            <a:ext cx="932106" cy="2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1050" dirty="0">
                <a:solidFill>
                  <a:srgbClr val="F4E086"/>
                </a:solidFill>
                <a:latin typeface="Raleway" pitchFamily="2" charset="77"/>
              </a:rPr>
              <a:t>records</a:t>
            </a:r>
            <a:endParaRPr lang="en-US" sz="3600" dirty="0">
              <a:solidFill>
                <a:srgbClr val="F4E086"/>
              </a:solidFill>
              <a:latin typeface="Raleway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E19CBE-A57E-EF7C-DCC1-BD0A49B4B8D4}"/>
              </a:ext>
            </a:extLst>
          </p:cNvPr>
          <p:cNvSpPr/>
          <p:nvPr/>
        </p:nvSpPr>
        <p:spPr>
          <a:xfrm>
            <a:off x="260960" y="482379"/>
            <a:ext cx="7505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2.0-rc1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2.0-rc2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2.0.1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2.0.2</a:t>
            </a:r>
          </a:p>
          <a:p>
            <a:r>
              <a:rPr lang="en-US" dirty="0">
                <a:solidFill>
                  <a:schemeClr val="bg1"/>
                </a:solidFill>
                <a:latin typeface="Raleway" pitchFamily="2" charset="77"/>
              </a:rPr>
              <a:t>2.1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thanks!</a:t>
            </a:r>
            <a:endParaRPr sz="3000"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ANY QUESTIONS?</a:t>
            </a:r>
            <a:endParaRPr sz="4800" b="1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8120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8382600" cy="344175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2837</Words>
  <Application>Microsoft Macintosh PowerPoint</Application>
  <PresentationFormat>On-screen Show (16:9)</PresentationFormat>
  <Paragraphs>944</Paragraphs>
  <Slides>109</Slides>
  <Notes>94</Notes>
  <HiddenSlides>51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Verdana</vt:lpstr>
      <vt:lpstr>Impact</vt:lpstr>
      <vt:lpstr>Wide Latin</vt:lpstr>
      <vt:lpstr>Homemade Apple</vt:lpstr>
      <vt:lpstr>Andale Mono</vt:lpstr>
      <vt:lpstr>Raleway</vt:lpstr>
      <vt:lpstr>Arial Black</vt:lpstr>
      <vt:lpstr>Montserrat</vt:lpstr>
      <vt:lpstr>Calibri</vt:lpstr>
      <vt:lpstr>Arial</vt:lpstr>
      <vt:lpstr>Miranda template</vt:lpstr>
      <vt:lpstr>Zero-day bugs and the risk of a loooong deployment cycle</vt:lpstr>
      <vt:lpstr>github.com/isidore/Talks/blob/master/Zero_day_bugs.md</vt:lpstr>
      <vt:lpstr>Which is safer?</vt:lpstr>
      <vt:lpstr>Which is safer?</vt:lpstr>
      <vt:lpstr>PowerPoint Presentation</vt:lpstr>
      <vt:lpstr>Log 4 J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PowerPoint Presentation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Minimize Work in Progress  (WIP)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Timeline</vt:lpstr>
      <vt:lpstr>PowerPoint Presentation</vt:lpstr>
      <vt:lpstr>PowerPoint Presentation</vt:lpstr>
      <vt:lpstr>PowerPoint Presentation</vt:lpstr>
      <vt:lpstr>Log 4 J</vt:lpstr>
      <vt:lpstr>Timeline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PowerPoint Presentation</vt:lpstr>
      <vt:lpstr>PowerPoint Presentation</vt:lpstr>
      <vt:lpstr>PowerPoint Presentation</vt:lpstr>
      <vt:lpstr> REDEPLOY EVERY MONTH</vt:lpstr>
      <vt:lpstr>How old are your servers? How old are your dependencies?</vt:lpstr>
      <vt:lpstr>github.com/isidore/Talks/blob/master/Zero_day_bugs.md</vt:lpstr>
      <vt:lpstr>thanks!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34</cp:revision>
  <dcterms:modified xsi:type="dcterms:W3CDTF">2022-06-03T04:51:17Z</dcterms:modified>
</cp:coreProperties>
</file>